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Telegraf" panose="020B0604020202020204" charset="0"/>
      <p:regular r:id="rId14"/>
    </p:embeddedFont>
    <p:embeddedFont>
      <p:font typeface="Telegraf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2447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6" y="0"/>
                </a:lnTo>
                <a:lnTo>
                  <a:pt x="9643106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3685603" y="2510654"/>
            <a:ext cx="2664360" cy="3806228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b="-506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49963" y="2186170"/>
            <a:ext cx="2664360" cy="3806228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t="-2532" b="-253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14323" y="2510654"/>
            <a:ext cx="2664360" cy="3806228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2532" b="-253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78683" y="2186170"/>
            <a:ext cx="2664360" cy="3806228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-92989" r="-2142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38954" y="-220189"/>
            <a:ext cx="12550738" cy="240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565"/>
              </a:lnSpc>
              <a:spcBef>
                <a:spcPct val="0"/>
              </a:spcBef>
            </a:pPr>
            <a:r>
              <a:rPr lang="en-US" sz="13261" spc="-861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Global Trust Bank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57700" y="6288465"/>
            <a:ext cx="9372600" cy="206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400" b="1" spc="-240" dirty="0" err="1">
                <a:solidFill>
                  <a:srgbClr val="C9FF72"/>
                </a:solidFill>
                <a:latin typeface="Telegraf Bold"/>
                <a:ea typeface="Telegraf Bold"/>
                <a:cs typeface="Telegraf Bold"/>
                <a:sym typeface="Telegraf Bold"/>
              </a:rPr>
              <a:t>Detecção</a:t>
            </a:r>
            <a:r>
              <a:rPr lang="en-US" sz="5400" b="1" spc="-240" dirty="0">
                <a:solidFill>
                  <a:srgbClr val="C9FF72"/>
                </a:solidFill>
                <a:latin typeface="Telegraf Bold"/>
                <a:ea typeface="Telegraf Bold"/>
                <a:cs typeface="Telegraf Bold"/>
                <a:sym typeface="Telegraf Bold"/>
              </a:rPr>
              <a:t> de </a:t>
            </a:r>
            <a:r>
              <a:rPr lang="en-US" sz="5400" b="1" spc="-240" dirty="0" err="1">
                <a:solidFill>
                  <a:srgbClr val="C9FF72"/>
                </a:solidFill>
                <a:latin typeface="Telegraf Bold"/>
                <a:ea typeface="Telegraf Bold"/>
                <a:cs typeface="Telegraf Bold"/>
                <a:sym typeface="Telegraf Bold"/>
              </a:rPr>
              <a:t>Fraudes</a:t>
            </a:r>
            <a:r>
              <a:rPr lang="en-US" sz="5400" b="1" spc="-240" dirty="0">
                <a:solidFill>
                  <a:srgbClr val="C9FF72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5400" b="1" spc="-240" dirty="0" err="1">
                <a:solidFill>
                  <a:srgbClr val="C9FF72"/>
                </a:solidFill>
                <a:latin typeface="Telegraf Bold"/>
                <a:ea typeface="Telegraf Bold"/>
                <a:cs typeface="Telegraf Bold"/>
                <a:sym typeface="Telegraf Bold"/>
              </a:rPr>
              <a:t>em</a:t>
            </a:r>
            <a:r>
              <a:rPr lang="en-US" sz="5400" b="1" spc="-240" dirty="0">
                <a:solidFill>
                  <a:srgbClr val="C9FF72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5400" b="1" spc="-240" dirty="0" err="1">
                <a:solidFill>
                  <a:srgbClr val="C9FF72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Transações</a:t>
            </a:r>
            <a:r>
              <a:rPr lang="en-US" sz="5400" b="1" spc="-240" dirty="0">
                <a:solidFill>
                  <a:srgbClr val="C9FF72"/>
                </a:solidFill>
                <a:latin typeface="Telegraf Bold"/>
                <a:ea typeface="Telegraf Bold"/>
                <a:cs typeface="Telegraf Bold"/>
                <a:sym typeface="Telegraf Bold"/>
              </a:rPr>
              <a:t> </a:t>
            </a:r>
            <a:r>
              <a:rPr lang="en-US" sz="5400" b="1" spc="-240" dirty="0" err="1">
                <a:solidFill>
                  <a:srgbClr val="C9FF72"/>
                </a:solidFill>
                <a:latin typeface="Telegraf Bold"/>
                <a:ea typeface="Telegraf Bold"/>
                <a:cs typeface="Telegraf Bold"/>
                <a:sym typeface="Telegraf Bold"/>
              </a:rPr>
              <a:t>Financeiras</a:t>
            </a:r>
            <a:endParaRPr lang="en-US" sz="5400" b="1" spc="-240" dirty="0">
              <a:solidFill>
                <a:srgbClr val="C9FF72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738535" y="8517474"/>
            <a:ext cx="8551576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Projeto Final – Formação Cientista de Dados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Ana Paula Dias da Silva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12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Julho de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2447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6" y="0"/>
                </a:lnTo>
                <a:lnTo>
                  <a:pt x="9643106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014598" y="2102924"/>
            <a:ext cx="10786121" cy="6023372"/>
          </a:xfrm>
          <a:custGeom>
            <a:avLst/>
            <a:gdLst/>
            <a:ahLst/>
            <a:cxnLst/>
            <a:rect l="l" t="t" r="r" b="b"/>
            <a:pathLst>
              <a:path w="10786121" h="6023372">
                <a:moveTo>
                  <a:pt x="0" y="0"/>
                </a:moveTo>
                <a:lnTo>
                  <a:pt x="10786121" y="0"/>
                </a:lnTo>
                <a:lnTo>
                  <a:pt x="10786121" y="6023372"/>
                </a:lnTo>
                <a:lnTo>
                  <a:pt x="0" y="6023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214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2581407" y="4137035"/>
            <a:ext cx="5849736" cy="97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6"/>
              </a:lnSpc>
            </a:pPr>
            <a:r>
              <a:rPr lang="en-US" sz="6650" spc="-432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Modelos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0115" y="3121360"/>
            <a:ext cx="6897951" cy="893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000" spc="-39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Comparação entre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0115" y="5724210"/>
            <a:ext cx="6068321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spc="-25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XGBoost mantém equilíbrio superior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2447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6" y="0"/>
                </a:lnTo>
                <a:lnTo>
                  <a:pt x="9643106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28700" y="2019286"/>
            <a:ext cx="4747929" cy="7239014"/>
            <a:chOff x="0" y="0"/>
            <a:chExt cx="720850" cy="10990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20850" cy="1099057"/>
            </a:xfrm>
            <a:custGeom>
              <a:avLst/>
              <a:gdLst/>
              <a:ahLst/>
              <a:cxnLst/>
              <a:rect l="l" t="t" r="r" b="b"/>
              <a:pathLst>
                <a:path w="720850" h="1099057">
                  <a:moveTo>
                    <a:pt x="81529" y="0"/>
                  </a:moveTo>
                  <a:lnTo>
                    <a:pt x="639321" y="0"/>
                  </a:lnTo>
                  <a:cubicBezTo>
                    <a:pt x="684348" y="0"/>
                    <a:pt x="720850" y="36502"/>
                    <a:pt x="720850" y="81529"/>
                  </a:cubicBezTo>
                  <a:lnTo>
                    <a:pt x="720850" y="1017528"/>
                  </a:lnTo>
                  <a:cubicBezTo>
                    <a:pt x="720850" y="1039151"/>
                    <a:pt x="712261" y="1059888"/>
                    <a:pt x="696971" y="1075178"/>
                  </a:cubicBezTo>
                  <a:cubicBezTo>
                    <a:pt x="681681" y="1090467"/>
                    <a:pt x="660944" y="1099057"/>
                    <a:pt x="639321" y="1099057"/>
                  </a:cubicBezTo>
                  <a:lnTo>
                    <a:pt x="81529" y="1099057"/>
                  </a:lnTo>
                  <a:cubicBezTo>
                    <a:pt x="59906" y="1099057"/>
                    <a:pt x="39169" y="1090467"/>
                    <a:pt x="23879" y="1075178"/>
                  </a:cubicBezTo>
                  <a:cubicBezTo>
                    <a:pt x="8590" y="1059888"/>
                    <a:pt x="0" y="1039151"/>
                    <a:pt x="0" y="1017528"/>
                  </a:cubicBezTo>
                  <a:lnTo>
                    <a:pt x="0" y="81529"/>
                  </a:lnTo>
                  <a:cubicBezTo>
                    <a:pt x="0" y="59906"/>
                    <a:pt x="8590" y="39169"/>
                    <a:pt x="23879" y="23879"/>
                  </a:cubicBezTo>
                  <a:cubicBezTo>
                    <a:pt x="39169" y="8590"/>
                    <a:pt x="59906" y="0"/>
                    <a:pt x="81529" y="0"/>
                  </a:cubicBezTo>
                  <a:close/>
                </a:path>
              </a:pathLst>
            </a:custGeom>
            <a:blipFill>
              <a:blip r:embed="rId4"/>
              <a:stretch>
                <a:fillRect l="-101316" r="-2738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146641" y="3871745"/>
            <a:ext cx="882396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3500" b="1" spc="-22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XGBOOST FOI O MODELO MAIS EFICAZ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78436" y="2066911"/>
            <a:ext cx="10380864" cy="1370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49"/>
              </a:lnSpc>
            </a:pPr>
            <a:r>
              <a:rPr lang="en-US" sz="9374" spc="-609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Conclusão final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46641" y="5340508"/>
            <a:ext cx="882396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3500" b="1" spc="-22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BAIXA TAXA DE FALSOS POSITIVOS E ALTA GENERALIZAÇÃO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46641" y="7274083"/>
            <a:ext cx="8823968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3500" b="1" spc="-22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EXCELENTE DESEMPENHO PARA APLICAÇÃO REAL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2447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6" y="0"/>
                </a:lnTo>
                <a:lnTo>
                  <a:pt x="9643106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050095" y="4868847"/>
            <a:ext cx="6917011" cy="4389453"/>
            <a:chOff x="0" y="0"/>
            <a:chExt cx="1821764" cy="11560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1764" cy="1156070"/>
            </a:xfrm>
            <a:custGeom>
              <a:avLst/>
              <a:gdLst/>
              <a:ahLst/>
              <a:cxnLst/>
              <a:rect l="l" t="t" r="r" b="b"/>
              <a:pathLst>
                <a:path w="1821764" h="1156070">
                  <a:moveTo>
                    <a:pt x="55963" y="0"/>
                  </a:moveTo>
                  <a:lnTo>
                    <a:pt x="1765801" y="0"/>
                  </a:lnTo>
                  <a:cubicBezTo>
                    <a:pt x="1780644" y="0"/>
                    <a:pt x="1794878" y="5896"/>
                    <a:pt x="1805373" y="16391"/>
                  </a:cubicBezTo>
                  <a:cubicBezTo>
                    <a:pt x="1815868" y="26886"/>
                    <a:pt x="1821764" y="41121"/>
                    <a:pt x="1821764" y="55963"/>
                  </a:cubicBezTo>
                  <a:lnTo>
                    <a:pt x="1821764" y="1100107"/>
                  </a:lnTo>
                  <a:cubicBezTo>
                    <a:pt x="1821764" y="1114949"/>
                    <a:pt x="1815868" y="1129184"/>
                    <a:pt x="1805373" y="1139679"/>
                  </a:cubicBezTo>
                  <a:cubicBezTo>
                    <a:pt x="1794878" y="1150174"/>
                    <a:pt x="1780644" y="1156070"/>
                    <a:pt x="1765801" y="1156070"/>
                  </a:cubicBezTo>
                  <a:lnTo>
                    <a:pt x="55963" y="1156070"/>
                  </a:lnTo>
                  <a:cubicBezTo>
                    <a:pt x="41121" y="1156070"/>
                    <a:pt x="26886" y="1150174"/>
                    <a:pt x="16391" y="1139679"/>
                  </a:cubicBezTo>
                  <a:cubicBezTo>
                    <a:pt x="5896" y="1129184"/>
                    <a:pt x="0" y="1114949"/>
                    <a:pt x="0" y="1100107"/>
                  </a:cubicBezTo>
                  <a:lnTo>
                    <a:pt x="0" y="55963"/>
                  </a:lnTo>
                  <a:cubicBezTo>
                    <a:pt x="0" y="41121"/>
                    <a:pt x="5896" y="26886"/>
                    <a:pt x="16391" y="16391"/>
                  </a:cubicBezTo>
                  <a:cubicBezTo>
                    <a:pt x="26886" y="5896"/>
                    <a:pt x="41121" y="0"/>
                    <a:pt x="55963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821764" cy="1213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31904" y="2533898"/>
            <a:ext cx="8027396" cy="6724402"/>
            <a:chOff x="0" y="0"/>
            <a:chExt cx="1218753" cy="10209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8753" cy="1020927"/>
            </a:xfrm>
            <a:custGeom>
              <a:avLst/>
              <a:gdLst/>
              <a:ahLst/>
              <a:cxnLst/>
              <a:rect l="l" t="t" r="r" b="b"/>
              <a:pathLst>
                <a:path w="1218753" h="1020927">
                  <a:moveTo>
                    <a:pt x="48222" y="0"/>
                  </a:moveTo>
                  <a:lnTo>
                    <a:pt x="1170531" y="0"/>
                  </a:lnTo>
                  <a:cubicBezTo>
                    <a:pt x="1183320" y="0"/>
                    <a:pt x="1195585" y="5081"/>
                    <a:pt x="1204629" y="14124"/>
                  </a:cubicBezTo>
                  <a:cubicBezTo>
                    <a:pt x="1213672" y="23167"/>
                    <a:pt x="1218753" y="35433"/>
                    <a:pt x="1218753" y="48222"/>
                  </a:cubicBezTo>
                  <a:lnTo>
                    <a:pt x="1218753" y="972705"/>
                  </a:lnTo>
                  <a:cubicBezTo>
                    <a:pt x="1218753" y="985494"/>
                    <a:pt x="1213672" y="997759"/>
                    <a:pt x="1204629" y="1006803"/>
                  </a:cubicBezTo>
                  <a:cubicBezTo>
                    <a:pt x="1195585" y="1015846"/>
                    <a:pt x="1183320" y="1020927"/>
                    <a:pt x="1170531" y="1020927"/>
                  </a:cubicBezTo>
                  <a:lnTo>
                    <a:pt x="48222" y="1020927"/>
                  </a:lnTo>
                  <a:cubicBezTo>
                    <a:pt x="35433" y="1020927"/>
                    <a:pt x="23167" y="1015846"/>
                    <a:pt x="14124" y="1006803"/>
                  </a:cubicBezTo>
                  <a:cubicBezTo>
                    <a:pt x="5081" y="997759"/>
                    <a:pt x="0" y="985494"/>
                    <a:pt x="0" y="972705"/>
                  </a:cubicBezTo>
                  <a:lnTo>
                    <a:pt x="0" y="48222"/>
                  </a:lnTo>
                  <a:cubicBezTo>
                    <a:pt x="0" y="35433"/>
                    <a:pt x="5081" y="23167"/>
                    <a:pt x="14124" y="14124"/>
                  </a:cubicBezTo>
                  <a:cubicBezTo>
                    <a:pt x="23167" y="5081"/>
                    <a:pt x="35433" y="0"/>
                    <a:pt x="48222" y="0"/>
                  </a:cubicBezTo>
                  <a:close/>
                </a:path>
              </a:pathLst>
            </a:custGeom>
            <a:blipFill>
              <a:blip r:embed="rId4"/>
              <a:stretch>
                <a:fillRect l="-12747" r="-1274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4227479" y="7507833"/>
            <a:ext cx="540847" cy="540847"/>
          </a:xfrm>
          <a:custGeom>
            <a:avLst/>
            <a:gdLst/>
            <a:ahLst/>
            <a:cxnLst/>
            <a:rect l="l" t="t" r="r" b="b"/>
            <a:pathLst>
              <a:path w="540847" h="540847">
                <a:moveTo>
                  <a:pt x="0" y="0"/>
                </a:moveTo>
                <a:lnTo>
                  <a:pt x="540848" y="0"/>
                </a:lnTo>
                <a:lnTo>
                  <a:pt x="540848" y="540848"/>
                </a:lnTo>
                <a:lnTo>
                  <a:pt x="0" y="540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4227479" y="6120412"/>
            <a:ext cx="540847" cy="520046"/>
          </a:xfrm>
          <a:custGeom>
            <a:avLst/>
            <a:gdLst/>
            <a:ahLst/>
            <a:cxnLst/>
            <a:rect l="l" t="t" r="r" b="b"/>
            <a:pathLst>
              <a:path w="540847" h="520046">
                <a:moveTo>
                  <a:pt x="0" y="0"/>
                </a:moveTo>
                <a:lnTo>
                  <a:pt x="540848" y="0"/>
                </a:lnTo>
                <a:lnTo>
                  <a:pt x="540848" y="520045"/>
                </a:lnTo>
                <a:lnTo>
                  <a:pt x="0" y="5200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</a:blip>
            <a:stretch>
              <a:fillRect l="-29756" t="-34670" r="-31542" b="-3308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028700" y="2591048"/>
            <a:ext cx="6938406" cy="181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43"/>
              </a:lnSpc>
            </a:pPr>
            <a:r>
              <a:rPr lang="en-US" sz="12349" spc="-802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Obrigada!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2520" y="5330178"/>
            <a:ext cx="565216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799" b="1" spc="-181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CONTATO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0095" y="6906534"/>
            <a:ext cx="6987866" cy="32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1"/>
              </a:lnSpc>
              <a:spcBef>
                <a:spcPct val="0"/>
              </a:spcBef>
            </a:pPr>
            <a:r>
              <a:rPr lang="en-US" sz="2097" b="1" spc="-136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HTTPS://GITHUB.COM/ANAPAULADS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0095" y="8315381"/>
            <a:ext cx="6917011" cy="32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5"/>
              </a:lnSpc>
              <a:spcBef>
                <a:spcPct val="0"/>
              </a:spcBef>
            </a:pPr>
            <a:r>
              <a:rPr lang="en-US" sz="2100" b="1" spc="-136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HTTPS://WWW.LINKEDIN.COM/IN/ANAPAULADSS/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2447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6" y="0"/>
                </a:lnTo>
                <a:lnTo>
                  <a:pt x="9643106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153832" y="1295893"/>
            <a:ext cx="8389983" cy="8991107"/>
            <a:chOff x="0" y="-57150"/>
            <a:chExt cx="2209708" cy="2368028"/>
          </a:xfrm>
        </p:grpSpPr>
        <p:sp>
          <p:nvSpPr>
            <p:cNvPr id="4" name="Freeform 4"/>
            <p:cNvSpPr/>
            <p:nvPr/>
          </p:nvSpPr>
          <p:spPr>
            <a:xfrm>
              <a:off x="0" y="-43144"/>
              <a:ext cx="2209708" cy="2310878"/>
            </a:xfrm>
            <a:custGeom>
              <a:avLst/>
              <a:gdLst/>
              <a:ahLst/>
              <a:cxnLst/>
              <a:rect l="l" t="t" r="r" b="b"/>
              <a:pathLst>
                <a:path w="2209708" h="2310878">
                  <a:moveTo>
                    <a:pt x="46138" y="0"/>
                  </a:moveTo>
                  <a:lnTo>
                    <a:pt x="2163570" y="0"/>
                  </a:lnTo>
                  <a:cubicBezTo>
                    <a:pt x="2189051" y="0"/>
                    <a:pt x="2209708" y="20657"/>
                    <a:pt x="2209708" y="46138"/>
                  </a:cubicBezTo>
                  <a:lnTo>
                    <a:pt x="2209708" y="2264740"/>
                  </a:lnTo>
                  <a:cubicBezTo>
                    <a:pt x="2209708" y="2290222"/>
                    <a:pt x="2189051" y="2310878"/>
                    <a:pt x="2163570" y="2310878"/>
                  </a:cubicBezTo>
                  <a:lnTo>
                    <a:pt x="46138" y="2310878"/>
                  </a:lnTo>
                  <a:cubicBezTo>
                    <a:pt x="20657" y="2310878"/>
                    <a:pt x="0" y="2290222"/>
                    <a:pt x="0" y="2264740"/>
                  </a:cubicBezTo>
                  <a:lnTo>
                    <a:pt x="0" y="46138"/>
                  </a:lnTo>
                  <a:cubicBezTo>
                    <a:pt x="0" y="20657"/>
                    <a:pt x="20657" y="0"/>
                    <a:pt x="46138" y="0"/>
                  </a:cubicBezTo>
                  <a:close/>
                </a:path>
              </a:pathLst>
            </a:custGeom>
            <a:solidFill>
              <a:srgbClr val="5B5B5B"/>
            </a:solidFill>
          </p:spPr>
          <p:txBody>
            <a:bodyPr/>
            <a:lstStyle/>
            <a:p>
              <a:endParaRPr lang="pt-B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209708" cy="2368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61139" y="1889489"/>
            <a:ext cx="7375367" cy="8233699"/>
            <a:chOff x="0" y="0"/>
            <a:chExt cx="1142637" cy="1275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2637" cy="1275615"/>
            </a:xfrm>
            <a:custGeom>
              <a:avLst/>
              <a:gdLst/>
              <a:ahLst/>
              <a:cxnLst/>
              <a:rect l="l" t="t" r="r" b="b"/>
              <a:pathLst>
                <a:path w="1142637" h="1275615">
                  <a:moveTo>
                    <a:pt x="52485" y="0"/>
                  </a:moveTo>
                  <a:lnTo>
                    <a:pt x="1090152" y="0"/>
                  </a:lnTo>
                  <a:cubicBezTo>
                    <a:pt x="1104072" y="0"/>
                    <a:pt x="1117422" y="5530"/>
                    <a:pt x="1127265" y="15372"/>
                  </a:cubicBezTo>
                  <a:cubicBezTo>
                    <a:pt x="1137108" y="25215"/>
                    <a:pt x="1142637" y="38565"/>
                    <a:pt x="1142637" y="52485"/>
                  </a:cubicBezTo>
                  <a:lnTo>
                    <a:pt x="1142637" y="1223130"/>
                  </a:lnTo>
                  <a:cubicBezTo>
                    <a:pt x="1142637" y="1252117"/>
                    <a:pt x="1119139" y="1275615"/>
                    <a:pt x="1090152" y="1275615"/>
                  </a:cubicBezTo>
                  <a:lnTo>
                    <a:pt x="52485" y="1275615"/>
                  </a:lnTo>
                  <a:cubicBezTo>
                    <a:pt x="23498" y="1275615"/>
                    <a:pt x="0" y="1252117"/>
                    <a:pt x="0" y="1223130"/>
                  </a:cubicBezTo>
                  <a:lnTo>
                    <a:pt x="0" y="52485"/>
                  </a:lnTo>
                  <a:cubicBezTo>
                    <a:pt x="0" y="23498"/>
                    <a:pt x="23498" y="0"/>
                    <a:pt x="52485" y="0"/>
                  </a:cubicBezTo>
                  <a:close/>
                </a:path>
              </a:pathLst>
            </a:custGeom>
            <a:blipFill>
              <a:blip r:embed="rId4"/>
              <a:stretch>
                <a:fillRect l="-33780" r="-3378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20965" y="2561411"/>
            <a:ext cx="7508866" cy="643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2273" lvl="1" indent="-491136" algn="l">
              <a:lnSpc>
                <a:spcPts val="6369"/>
              </a:lnSpc>
              <a:buFont typeface="Arial"/>
              <a:buChar char="•"/>
            </a:pPr>
            <a:r>
              <a:rPr lang="en-US" sz="4549" spc="-2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Desenvolver modelo de ML para detecção de fraudes.</a:t>
            </a:r>
          </a:p>
          <a:p>
            <a:pPr algn="l">
              <a:lnSpc>
                <a:spcPts val="6369"/>
              </a:lnSpc>
            </a:pPr>
            <a:endParaRPr lang="en-US" sz="4549" spc="-295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982273" lvl="1" indent="-491136" algn="l">
              <a:lnSpc>
                <a:spcPts val="6369"/>
              </a:lnSpc>
              <a:buFont typeface="Arial"/>
              <a:buChar char="•"/>
            </a:pPr>
            <a:r>
              <a:rPr lang="en-US" sz="4549" spc="-2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Base real e desbalanceada (0,17% fraudes).</a:t>
            </a:r>
          </a:p>
          <a:p>
            <a:pPr algn="l">
              <a:lnSpc>
                <a:spcPts val="6369"/>
              </a:lnSpc>
            </a:pPr>
            <a:endParaRPr lang="en-US" sz="4549" spc="-295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982273" lvl="1" indent="-491136" algn="l">
              <a:lnSpc>
                <a:spcPts val="6369"/>
              </a:lnSpc>
              <a:buFont typeface="Arial"/>
              <a:buChar char="•"/>
            </a:pPr>
            <a:r>
              <a:rPr lang="en-US" sz="4549" spc="-295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Foco em segurança e aplicabilidade prática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727" y="808736"/>
            <a:ext cx="7645341" cy="113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80"/>
              </a:lnSpc>
            </a:pPr>
            <a:r>
              <a:rPr lang="en-US" sz="7695" spc="-500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Objetivo do Projeto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2447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6" y="0"/>
                </a:lnTo>
                <a:lnTo>
                  <a:pt x="9643106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4322447" y="6139353"/>
            <a:ext cx="3307934" cy="3013180"/>
            <a:chOff x="0" y="0"/>
            <a:chExt cx="871225" cy="793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71225" cy="793595"/>
            </a:xfrm>
            <a:custGeom>
              <a:avLst/>
              <a:gdLst/>
              <a:ahLst/>
              <a:cxnLst/>
              <a:rect l="l" t="t" r="r" b="b"/>
              <a:pathLst>
                <a:path w="871225" h="793595">
                  <a:moveTo>
                    <a:pt x="117020" y="0"/>
                  </a:moveTo>
                  <a:lnTo>
                    <a:pt x="754205" y="0"/>
                  </a:lnTo>
                  <a:cubicBezTo>
                    <a:pt x="818833" y="0"/>
                    <a:pt x="871225" y="52392"/>
                    <a:pt x="871225" y="117020"/>
                  </a:cubicBezTo>
                  <a:lnTo>
                    <a:pt x="871225" y="676574"/>
                  </a:lnTo>
                  <a:cubicBezTo>
                    <a:pt x="871225" y="707610"/>
                    <a:pt x="858896" y="737375"/>
                    <a:pt x="836951" y="759320"/>
                  </a:cubicBezTo>
                  <a:cubicBezTo>
                    <a:pt x="815005" y="781266"/>
                    <a:pt x="785241" y="793595"/>
                    <a:pt x="754205" y="793595"/>
                  </a:cubicBezTo>
                  <a:lnTo>
                    <a:pt x="117020" y="793595"/>
                  </a:lnTo>
                  <a:cubicBezTo>
                    <a:pt x="52392" y="793595"/>
                    <a:pt x="0" y="741203"/>
                    <a:pt x="0" y="676574"/>
                  </a:cubicBezTo>
                  <a:lnTo>
                    <a:pt x="0" y="117020"/>
                  </a:lnTo>
                  <a:cubicBezTo>
                    <a:pt x="0" y="52392"/>
                    <a:pt x="52392" y="0"/>
                    <a:pt x="117020" y="0"/>
                  </a:cubicBezTo>
                  <a:close/>
                </a:path>
              </a:pathLst>
            </a:custGeom>
            <a:solidFill>
              <a:srgbClr val="5B5B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71225" cy="85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6139353"/>
            <a:ext cx="3300840" cy="3013180"/>
            <a:chOff x="0" y="0"/>
            <a:chExt cx="869357" cy="7935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9357" cy="793595"/>
            </a:xfrm>
            <a:custGeom>
              <a:avLst/>
              <a:gdLst/>
              <a:ahLst/>
              <a:cxnLst/>
              <a:rect l="l" t="t" r="r" b="b"/>
              <a:pathLst>
                <a:path w="869357" h="793595">
                  <a:moveTo>
                    <a:pt x="117272" y="0"/>
                  </a:moveTo>
                  <a:lnTo>
                    <a:pt x="752085" y="0"/>
                  </a:lnTo>
                  <a:cubicBezTo>
                    <a:pt x="816853" y="0"/>
                    <a:pt x="869357" y="52504"/>
                    <a:pt x="869357" y="117272"/>
                  </a:cubicBezTo>
                  <a:lnTo>
                    <a:pt x="869357" y="676323"/>
                  </a:lnTo>
                  <a:cubicBezTo>
                    <a:pt x="869357" y="707425"/>
                    <a:pt x="857002" y="737254"/>
                    <a:pt x="835009" y="759247"/>
                  </a:cubicBezTo>
                  <a:cubicBezTo>
                    <a:pt x="813016" y="781239"/>
                    <a:pt x="783188" y="793595"/>
                    <a:pt x="752085" y="793595"/>
                  </a:cubicBezTo>
                  <a:lnTo>
                    <a:pt x="117272" y="793595"/>
                  </a:lnTo>
                  <a:cubicBezTo>
                    <a:pt x="86169" y="793595"/>
                    <a:pt x="56341" y="781239"/>
                    <a:pt x="34348" y="759247"/>
                  </a:cubicBezTo>
                  <a:cubicBezTo>
                    <a:pt x="12355" y="737254"/>
                    <a:pt x="0" y="707425"/>
                    <a:pt x="0" y="676323"/>
                  </a:cubicBezTo>
                  <a:lnTo>
                    <a:pt x="0" y="117272"/>
                  </a:lnTo>
                  <a:cubicBezTo>
                    <a:pt x="0" y="86169"/>
                    <a:pt x="12355" y="56341"/>
                    <a:pt x="34348" y="34348"/>
                  </a:cubicBezTo>
                  <a:cubicBezTo>
                    <a:pt x="56341" y="12355"/>
                    <a:pt x="86169" y="0"/>
                    <a:pt x="117272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69357" cy="85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2220284"/>
            <a:ext cx="6601681" cy="3245164"/>
            <a:chOff x="0" y="0"/>
            <a:chExt cx="1022773" cy="5027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22773" cy="502761"/>
            </a:xfrm>
            <a:custGeom>
              <a:avLst/>
              <a:gdLst/>
              <a:ahLst/>
              <a:cxnLst/>
              <a:rect l="l" t="t" r="r" b="b"/>
              <a:pathLst>
                <a:path w="1022773" h="502761">
                  <a:moveTo>
                    <a:pt x="58636" y="0"/>
                  </a:moveTo>
                  <a:lnTo>
                    <a:pt x="964137" y="0"/>
                  </a:lnTo>
                  <a:cubicBezTo>
                    <a:pt x="996521" y="0"/>
                    <a:pt x="1022773" y="26252"/>
                    <a:pt x="1022773" y="58636"/>
                  </a:cubicBezTo>
                  <a:lnTo>
                    <a:pt x="1022773" y="444125"/>
                  </a:lnTo>
                  <a:cubicBezTo>
                    <a:pt x="1022773" y="476509"/>
                    <a:pt x="996521" y="502761"/>
                    <a:pt x="964137" y="502761"/>
                  </a:cubicBezTo>
                  <a:lnTo>
                    <a:pt x="58636" y="502761"/>
                  </a:lnTo>
                  <a:cubicBezTo>
                    <a:pt x="26252" y="502761"/>
                    <a:pt x="0" y="476509"/>
                    <a:pt x="0" y="444125"/>
                  </a:cubicBezTo>
                  <a:lnTo>
                    <a:pt x="0" y="58636"/>
                  </a:lnTo>
                  <a:cubicBezTo>
                    <a:pt x="0" y="26252"/>
                    <a:pt x="26252" y="0"/>
                    <a:pt x="58636" y="0"/>
                  </a:cubicBezTo>
                  <a:close/>
                </a:path>
              </a:pathLst>
            </a:custGeom>
            <a:blipFill>
              <a:blip r:embed="rId4"/>
              <a:stretch>
                <a:fillRect t="-17768" b="-1776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4330573" y="6139353"/>
            <a:ext cx="3302424" cy="3013180"/>
          </a:xfrm>
          <a:custGeom>
            <a:avLst/>
            <a:gdLst/>
            <a:ahLst/>
            <a:cxnLst/>
            <a:rect l="l" t="t" r="r" b="b"/>
            <a:pathLst>
              <a:path w="3302424" h="3013180">
                <a:moveTo>
                  <a:pt x="0" y="0"/>
                </a:moveTo>
                <a:lnTo>
                  <a:pt x="3302424" y="0"/>
                </a:lnTo>
                <a:lnTo>
                  <a:pt x="3302424" y="3013180"/>
                </a:lnTo>
                <a:lnTo>
                  <a:pt x="0" y="3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473" r="-1847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036826" y="6139353"/>
            <a:ext cx="3293747" cy="3013180"/>
          </a:xfrm>
          <a:custGeom>
            <a:avLst/>
            <a:gdLst/>
            <a:ahLst/>
            <a:cxnLst/>
            <a:rect l="l" t="t" r="r" b="b"/>
            <a:pathLst>
              <a:path w="3293747" h="3013180">
                <a:moveTo>
                  <a:pt x="0" y="0"/>
                </a:moveTo>
                <a:lnTo>
                  <a:pt x="3293747" y="0"/>
                </a:lnTo>
                <a:lnTo>
                  <a:pt x="3293747" y="3013180"/>
                </a:lnTo>
                <a:lnTo>
                  <a:pt x="0" y="3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258" r="-2379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6871880" y="1731496"/>
            <a:ext cx="10679945" cy="25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99"/>
              </a:lnSpc>
            </a:pPr>
            <a:r>
              <a:rPr lang="en-US" sz="9150" spc="-594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Sobre a Base de Dados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26401" y="4533112"/>
            <a:ext cx="9325424" cy="495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 spc="-2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• +284k transações, apenas 492 fraudes (0,17%).</a:t>
            </a:r>
          </a:p>
          <a:p>
            <a:pPr algn="r">
              <a:lnSpc>
                <a:spcPts val="5599"/>
              </a:lnSpc>
            </a:pPr>
            <a:endParaRPr lang="en-US" sz="3999" spc="-259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r">
              <a:lnSpc>
                <a:spcPts val="5599"/>
              </a:lnSpc>
            </a:pPr>
            <a:r>
              <a:rPr lang="en-US" sz="3999" spc="-2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•28 variáveis PCA + Time,  Amount e Class.</a:t>
            </a:r>
          </a:p>
          <a:p>
            <a:pPr algn="r">
              <a:lnSpc>
                <a:spcPts val="5599"/>
              </a:lnSpc>
            </a:pPr>
            <a:endParaRPr lang="en-US" sz="3999" spc="-259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r">
              <a:lnSpc>
                <a:spcPts val="5599"/>
              </a:lnSpc>
            </a:pPr>
            <a:r>
              <a:rPr lang="en-US" sz="3999" spc="-2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•Alta desproporção entre as classes.</a:t>
            </a:r>
          </a:p>
          <a:p>
            <a:pPr algn="r">
              <a:lnSpc>
                <a:spcPts val="5599"/>
              </a:lnSpc>
            </a:pPr>
            <a:endParaRPr lang="en-US" sz="3999" spc="-259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2447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6" y="0"/>
                </a:lnTo>
                <a:lnTo>
                  <a:pt x="9643106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114015" y="1727851"/>
            <a:ext cx="10235778" cy="134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11"/>
              </a:lnSpc>
            </a:pPr>
            <a:r>
              <a:rPr lang="en-US" sz="9145" spc="-594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Análise Exploratória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259974" y="3386845"/>
            <a:ext cx="3307934" cy="3013180"/>
            <a:chOff x="0" y="0"/>
            <a:chExt cx="871225" cy="7935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1225" cy="793595"/>
            </a:xfrm>
            <a:custGeom>
              <a:avLst/>
              <a:gdLst/>
              <a:ahLst/>
              <a:cxnLst/>
              <a:rect l="l" t="t" r="r" b="b"/>
              <a:pathLst>
                <a:path w="871225" h="793595">
                  <a:moveTo>
                    <a:pt x="117020" y="0"/>
                  </a:moveTo>
                  <a:lnTo>
                    <a:pt x="754205" y="0"/>
                  </a:lnTo>
                  <a:cubicBezTo>
                    <a:pt x="818833" y="0"/>
                    <a:pt x="871225" y="52392"/>
                    <a:pt x="871225" y="117020"/>
                  </a:cubicBezTo>
                  <a:lnTo>
                    <a:pt x="871225" y="676574"/>
                  </a:lnTo>
                  <a:cubicBezTo>
                    <a:pt x="871225" y="707610"/>
                    <a:pt x="858896" y="737375"/>
                    <a:pt x="836951" y="759320"/>
                  </a:cubicBezTo>
                  <a:cubicBezTo>
                    <a:pt x="815005" y="781266"/>
                    <a:pt x="785241" y="793595"/>
                    <a:pt x="754205" y="793595"/>
                  </a:cubicBezTo>
                  <a:lnTo>
                    <a:pt x="117020" y="793595"/>
                  </a:lnTo>
                  <a:cubicBezTo>
                    <a:pt x="52392" y="793595"/>
                    <a:pt x="0" y="741203"/>
                    <a:pt x="0" y="676574"/>
                  </a:cubicBezTo>
                  <a:lnTo>
                    <a:pt x="0" y="117020"/>
                  </a:lnTo>
                  <a:cubicBezTo>
                    <a:pt x="0" y="52392"/>
                    <a:pt x="52392" y="0"/>
                    <a:pt x="1170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71225" cy="85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44759" y="4738812"/>
            <a:ext cx="3300840" cy="3013180"/>
            <a:chOff x="0" y="0"/>
            <a:chExt cx="869357" cy="7935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9357" cy="793595"/>
            </a:xfrm>
            <a:custGeom>
              <a:avLst/>
              <a:gdLst/>
              <a:ahLst/>
              <a:cxnLst/>
              <a:rect l="l" t="t" r="r" b="b"/>
              <a:pathLst>
                <a:path w="869357" h="793595">
                  <a:moveTo>
                    <a:pt x="117272" y="0"/>
                  </a:moveTo>
                  <a:lnTo>
                    <a:pt x="752085" y="0"/>
                  </a:lnTo>
                  <a:cubicBezTo>
                    <a:pt x="816853" y="0"/>
                    <a:pt x="869357" y="52504"/>
                    <a:pt x="869357" y="117272"/>
                  </a:cubicBezTo>
                  <a:lnTo>
                    <a:pt x="869357" y="676323"/>
                  </a:lnTo>
                  <a:cubicBezTo>
                    <a:pt x="869357" y="707425"/>
                    <a:pt x="857002" y="737254"/>
                    <a:pt x="835009" y="759247"/>
                  </a:cubicBezTo>
                  <a:cubicBezTo>
                    <a:pt x="813016" y="781239"/>
                    <a:pt x="783188" y="793595"/>
                    <a:pt x="752085" y="793595"/>
                  </a:cubicBezTo>
                  <a:lnTo>
                    <a:pt x="117272" y="793595"/>
                  </a:lnTo>
                  <a:cubicBezTo>
                    <a:pt x="86169" y="793595"/>
                    <a:pt x="56341" y="781239"/>
                    <a:pt x="34348" y="759247"/>
                  </a:cubicBezTo>
                  <a:cubicBezTo>
                    <a:pt x="12355" y="737254"/>
                    <a:pt x="0" y="707425"/>
                    <a:pt x="0" y="676323"/>
                  </a:cubicBezTo>
                  <a:lnTo>
                    <a:pt x="0" y="117272"/>
                  </a:lnTo>
                  <a:cubicBezTo>
                    <a:pt x="0" y="86169"/>
                    <a:pt x="12355" y="56341"/>
                    <a:pt x="34348" y="34348"/>
                  </a:cubicBezTo>
                  <a:cubicBezTo>
                    <a:pt x="56341" y="12355"/>
                    <a:pt x="86169" y="0"/>
                    <a:pt x="117272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69357" cy="85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206216" y="3995227"/>
            <a:ext cx="3415450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Criação da variável 'horario_de_risco'</a:t>
            </a:r>
          </a:p>
          <a:p>
            <a:pPr algn="ctr">
              <a:lnSpc>
                <a:spcPts val="3465"/>
              </a:lnSpc>
            </a:pPr>
            <a:endParaRPr lang="en-US" sz="3300" b="1" spc="-214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3222450" y="3386845"/>
            <a:ext cx="3307934" cy="3013180"/>
            <a:chOff x="0" y="0"/>
            <a:chExt cx="871225" cy="7935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71225" cy="793595"/>
            </a:xfrm>
            <a:custGeom>
              <a:avLst/>
              <a:gdLst/>
              <a:ahLst/>
              <a:cxnLst/>
              <a:rect l="l" t="t" r="r" b="b"/>
              <a:pathLst>
                <a:path w="871225" h="793595">
                  <a:moveTo>
                    <a:pt x="117020" y="0"/>
                  </a:moveTo>
                  <a:lnTo>
                    <a:pt x="754205" y="0"/>
                  </a:lnTo>
                  <a:cubicBezTo>
                    <a:pt x="818833" y="0"/>
                    <a:pt x="871225" y="52392"/>
                    <a:pt x="871225" y="117020"/>
                  </a:cubicBezTo>
                  <a:lnTo>
                    <a:pt x="871225" y="676574"/>
                  </a:lnTo>
                  <a:cubicBezTo>
                    <a:pt x="871225" y="707610"/>
                    <a:pt x="858896" y="737375"/>
                    <a:pt x="836951" y="759320"/>
                  </a:cubicBezTo>
                  <a:cubicBezTo>
                    <a:pt x="815005" y="781266"/>
                    <a:pt x="785241" y="793595"/>
                    <a:pt x="754205" y="793595"/>
                  </a:cubicBezTo>
                  <a:lnTo>
                    <a:pt x="117020" y="793595"/>
                  </a:lnTo>
                  <a:cubicBezTo>
                    <a:pt x="52392" y="793595"/>
                    <a:pt x="0" y="741203"/>
                    <a:pt x="0" y="676574"/>
                  </a:cubicBezTo>
                  <a:lnTo>
                    <a:pt x="0" y="117020"/>
                  </a:lnTo>
                  <a:cubicBezTo>
                    <a:pt x="0" y="52392"/>
                    <a:pt x="52392" y="0"/>
                    <a:pt x="1170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71225" cy="85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679500" y="3995227"/>
            <a:ext cx="2393835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Variável Amount com alta variabilidade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28512" y="5128119"/>
            <a:ext cx="2333335" cy="224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Pico de fraudes entre 1h e 6h da manhã.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0" y="2909005"/>
            <a:ext cx="6497436" cy="6958895"/>
            <a:chOff x="0" y="0"/>
            <a:chExt cx="1135279" cy="12029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5279" cy="1202918"/>
            </a:xfrm>
            <a:custGeom>
              <a:avLst/>
              <a:gdLst/>
              <a:ahLst/>
              <a:cxnLst/>
              <a:rect l="l" t="t" r="r" b="b"/>
              <a:pathLst>
                <a:path w="1135279" h="1202918">
                  <a:moveTo>
                    <a:pt x="52825" y="0"/>
                  </a:moveTo>
                  <a:lnTo>
                    <a:pt x="1082453" y="0"/>
                  </a:lnTo>
                  <a:cubicBezTo>
                    <a:pt x="1111628" y="0"/>
                    <a:pt x="1135279" y="23651"/>
                    <a:pt x="1135279" y="52825"/>
                  </a:cubicBezTo>
                  <a:lnTo>
                    <a:pt x="1135279" y="1150093"/>
                  </a:lnTo>
                  <a:cubicBezTo>
                    <a:pt x="1135279" y="1179267"/>
                    <a:pt x="1111628" y="1202918"/>
                    <a:pt x="1082453" y="1202918"/>
                  </a:cubicBezTo>
                  <a:lnTo>
                    <a:pt x="52825" y="1202918"/>
                  </a:lnTo>
                  <a:cubicBezTo>
                    <a:pt x="23651" y="1202918"/>
                    <a:pt x="0" y="1179267"/>
                    <a:pt x="0" y="1150093"/>
                  </a:cubicBezTo>
                  <a:lnTo>
                    <a:pt x="0" y="52825"/>
                  </a:lnTo>
                  <a:cubicBezTo>
                    <a:pt x="0" y="23651"/>
                    <a:pt x="23651" y="0"/>
                    <a:pt x="52825" y="0"/>
                  </a:cubicBezTo>
                  <a:close/>
                </a:path>
              </a:pathLst>
            </a:custGeom>
            <a:blipFill>
              <a:blip r:embed="rId2"/>
              <a:stretch>
                <a:fillRect l="-29518" r="-2951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09052" y="7607044"/>
            <a:ext cx="4848887" cy="1651256"/>
            <a:chOff x="0" y="0"/>
            <a:chExt cx="1277073" cy="4348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7073" cy="434899"/>
            </a:xfrm>
            <a:custGeom>
              <a:avLst/>
              <a:gdLst/>
              <a:ahLst/>
              <a:cxnLst/>
              <a:rect l="l" t="t" r="r" b="b"/>
              <a:pathLst>
                <a:path w="1277073" h="434899">
                  <a:moveTo>
                    <a:pt x="79832" y="0"/>
                  </a:moveTo>
                  <a:lnTo>
                    <a:pt x="1197241" y="0"/>
                  </a:lnTo>
                  <a:cubicBezTo>
                    <a:pt x="1241331" y="0"/>
                    <a:pt x="1277073" y="35742"/>
                    <a:pt x="1277073" y="79832"/>
                  </a:cubicBezTo>
                  <a:lnTo>
                    <a:pt x="1277073" y="355067"/>
                  </a:lnTo>
                  <a:cubicBezTo>
                    <a:pt x="1277073" y="376240"/>
                    <a:pt x="1268662" y="396545"/>
                    <a:pt x="1253691" y="411517"/>
                  </a:cubicBezTo>
                  <a:cubicBezTo>
                    <a:pt x="1238719" y="426488"/>
                    <a:pt x="1218414" y="434899"/>
                    <a:pt x="1197241" y="434899"/>
                  </a:cubicBezTo>
                  <a:lnTo>
                    <a:pt x="79832" y="434899"/>
                  </a:lnTo>
                  <a:cubicBezTo>
                    <a:pt x="35742" y="434899"/>
                    <a:pt x="0" y="399157"/>
                    <a:pt x="0" y="355067"/>
                  </a:cubicBezTo>
                  <a:lnTo>
                    <a:pt x="0" y="79832"/>
                  </a:lnTo>
                  <a:cubicBezTo>
                    <a:pt x="0" y="35742"/>
                    <a:pt x="35742" y="0"/>
                    <a:pt x="79832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277073" cy="492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322447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6" y="0"/>
                </a:lnTo>
                <a:lnTo>
                  <a:pt x="9643106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7967106" y="2350717"/>
            <a:ext cx="9184270" cy="189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16"/>
              </a:lnSpc>
            </a:pPr>
            <a:r>
              <a:rPr lang="en-US" sz="12900" spc="-838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67106" y="4886197"/>
            <a:ext cx="9083776" cy="354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spc="-2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• hora_do_dia extraída de Time</a:t>
            </a:r>
          </a:p>
          <a:p>
            <a:pPr algn="just">
              <a:lnSpc>
                <a:spcPts val="5599"/>
              </a:lnSpc>
            </a:pPr>
            <a:endParaRPr lang="en-US" sz="3999" spc="-259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just">
              <a:lnSpc>
                <a:spcPts val="5599"/>
              </a:lnSpc>
            </a:pPr>
            <a:r>
              <a:rPr lang="en-US" sz="3999" spc="-2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• horario_de_risco indica janelas críticas</a:t>
            </a:r>
          </a:p>
          <a:p>
            <a:pPr algn="just">
              <a:lnSpc>
                <a:spcPts val="5599"/>
              </a:lnSpc>
            </a:pPr>
            <a:endParaRPr lang="en-US" sz="3999" spc="-259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just">
              <a:lnSpc>
                <a:spcPts val="5599"/>
              </a:lnSpc>
            </a:pPr>
            <a:r>
              <a:rPr lang="en-US" sz="3999" spc="-2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• Padronização de Amount e Time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78436" y="635479"/>
            <a:ext cx="10380864" cy="1898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432"/>
              </a:lnSpc>
            </a:pPr>
            <a:r>
              <a:rPr lang="en-US" sz="12915" spc="-83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Engenharia de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09052" y="5710617"/>
            <a:ext cx="4848887" cy="1651256"/>
            <a:chOff x="0" y="0"/>
            <a:chExt cx="1277073" cy="4348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77073" cy="434899"/>
            </a:xfrm>
            <a:custGeom>
              <a:avLst/>
              <a:gdLst/>
              <a:ahLst/>
              <a:cxnLst/>
              <a:rect l="l" t="t" r="r" b="b"/>
              <a:pathLst>
                <a:path w="1277073" h="434899">
                  <a:moveTo>
                    <a:pt x="79832" y="0"/>
                  </a:moveTo>
                  <a:lnTo>
                    <a:pt x="1197241" y="0"/>
                  </a:lnTo>
                  <a:cubicBezTo>
                    <a:pt x="1241331" y="0"/>
                    <a:pt x="1277073" y="35742"/>
                    <a:pt x="1277073" y="79832"/>
                  </a:cubicBezTo>
                  <a:lnTo>
                    <a:pt x="1277073" y="355067"/>
                  </a:lnTo>
                  <a:cubicBezTo>
                    <a:pt x="1277073" y="376240"/>
                    <a:pt x="1268662" y="396545"/>
                    <a:pt x="1253691" y="411517"/>
                  </a:cubicBezTo>
                  <a:cubicBezTo>
                    <a:pt x="1238719" y="426488"/>
                    <a:pt x="1218414" y="434899"/>
                    <a:pt x="1197241" y="434899"/>
                  </a:cubicBezTo>
                  <a:lnTo>
                    <a:pt x="79832" y="434899"/>
                  </a:lnTo>
                  <a:cubicBezTo>
                    <a:pt x="35742" y="434899"/>
                    <a:pt x="0" y="399157"/>
                    <a:pt x="0" y="355067"/>
                  </a:cubicBezTo>
                  <a:lnTo>
                    <a:pt x="0" y="79832"/>
                  </a:lnTo>
                  <a:cubicBezTo>
                    <a:pt x="0" y="35742"/>
                    <a:pt x="35742" y="0"/>
                    <a:pt x="79832" y="0"/>
                  </a:cubicBezTo>
                  <a:close/>
                </a:path>
              </a:pathLst>
            </a:custGeom>
            <a:solidFill>
              <a:srgbClr val="5B5B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277073" cy="492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9616" y="3814191"/>
            <a:ext cx="4848887" cy="1651256"/>
            <a:chOff x="0" y="0"/>
            <a:chExt cx="1277073" cy="4348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7073" cy="434899"/>
            </a:xfrm>
            <a:custGeom>
              <a:avLst/>
              <a:gdLst/>
              <a:ahLst/>
              <a:cxnLst/>
              <a:rect l="l" t="t" r="r" b="b"/>
              <a:pathLst>
                <a:path w="1277073" h="434899">
                  <a:moveTo>
                    <a:pt x="79832" y="0"/>
                  </a:moveTo>
                  <a:lnTo>
                    <a:pt x="1197241" y="0"/>
                  </a:lnTo>
                  <a:cubicBezTo>
                    <a:pt x="1241331" y="0"/>
                    <a:pt x="1277073" y="35742"/>
                    <a:pt x="1277073" y="79832"/>
                  </a:cubicBezTo>
                  <a:lnTo>
                    <a:pt x="1277073" y="355067"/>
                  </a:lnTo>
                  <a:cubicBezTo>
                    <a:pt x="1277073" y="376240"/>
                    <a:pt x="1268662" y="396545"/>
                    <a:pt x="1253691" y="411517"/>
                  </a:cubicBezTo>
                  <a:cubicBezTo>
                    <a:pt x="1238719" y="426488"/>
                    <a:pt x="1218414" y="434899"/>
                    <a:pt x="1197241" y="434899"/>
                  </a:cubicBezTo>
                  <a:lnTo>
                    <a:pt x="79832" y="434899"/>
                  </a:lnTo>
                  <a:cubicBezTo>
                    <a:pt x="35742" y="434899"/>
                    <a:pt x="0" y="399157"/>
                    <a:pt x="0" y="355067"/>
                  </a:cubicBezTo>
                  <a:lnTo>
                    <a:pt x="0" y="79832"/>
                  </a:lnTo>
                  <a:cubicBezTo>
                    <a:pt x="0" y="35742"/>
                    <a:pt x="35742" y="0"/>
                    <a:pt x="79832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277073" cy="492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47764" y="7971474"/>
            <a:ext cx="3333474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Seleção das variáveis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47764" y="4065461"/>
            <a:ext cx="3333474" cy="129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Criação de novas variáveis</a:t>
            </a:r>
          </a:p>
          <a:p>
            <a:pPr algn="l">
              <a:lnSpc>
                <a:spcPts val="2939"/>
              </a:lnSpc>
            </a:pPr>
            <a:endParaRPr lang="en-US" sz="3300" b="1" spc="-214">
              <a:solidFill>
                <a:srgbClr val="191919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47764" y="6076188"/>
            <a:ext cx="3333474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3300" b="1" spc="-214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Padronização das variáveis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24060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5" y="0"/>
                </a:lnTo>
                <a:lnTo>
                  <a:pt x="9643105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7967106" y="3913294"/>
            <a:ext cx="3300840" cy="3013180"/>
            <a:chOff x="0" y="0"/>
            <a:chExt cx="869357" cy="793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9357" cy="793595"/>
            </a:xfrm>
            <a:custGeom>
              <a:avLst/>
              <a:gdLst/>
              <a:ahLst/>
              <a:cxnLst/>
              <a:rect l="l" t="t" r="r" b="b"/>
              <a:pathLst>
                <a:path w="869357" h="793595">
                  <a:moveTo>
                    <a:pt x="117272" y="0"/>
                  </a:moveTo>
                  <a:lnTo>
                    <a:pt x="752085" y="0"/>
                  </a:lnTo>
                  <a:cubicBezTo>
                    <a:pt x="816853" y="0"/>
                    <a:pt x="869357" y="52504"/>
                    <a:pt x="869357" y="117272"/>
                  </a:cubicBezTo>
                  <a:lnTo>
                    <a:pt x="869357" y="676323"/>
                  </a:lnTo>
                  <a:cubicBezTo>
                    <a:pt x="869357" y="707425"/>
                    <a:pt x="857002" y="737254"/>
                    <a:pt x="835009" y="759247"/>
                  </a:cubicBezTo>
                  <a:cubicBezTo>
                    <a:pt x="813016" y="781239"/>
                    <a:pt x="783188" y="793595"/>
                    <a:pt x="752085" y="793595"/>
                  </a:cubicBezTo>
                  <a:lnTo>
                    <a:pt x="117272" y="793595"/>
                  </a:lnTo>
                  <a:cubicBezTo>
                    <a:pt x="86169" y="793595"/>
                    <a:pt x="56341" y="781239"/>
                    <a:pt x="34348" y="759247"/>
                  </a:cubicBezTo>
                  <a:cubicBezTo>
                    <a:pt x="12355" y="737254"/>
                    <a:pt x="0" y="707425"/>
                    <a:pt x="0" y="676323"/>
                  </a:cubicBezTo>
                  <a:lnTo>
                    <a:pt x="0" y="117272"/>
                  </a:lnTo>
                  <a:cubicBezTo>
                    <a:pt x="0" y="86169"/>
                    <a:pt x="12355" y="56341"/>
                    <a:pt x="34348" y="34348"/>
                  </a:cubicBezTo>
                  <a:cubicBezTo>
                    <a:pt x="56341" y="12355"/>
                    <a:pt x="86169" y="0"/>
                    <a:pt x="117272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69357" cy="85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908564" y="3913294"/>
            <a:ext cx="3300840" cy="3013180"/>
            <a:chOff x="0" y="0"/>
            <a:chExt cx="869357" cy="7935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9357" cy="793595"/>
            </a:xfrm>
            <a:custGeom>
              <a:avLst/>
              <a:gdLst/>
              <a:ahLst/>
              <a:cxnLst/>
              <a:rect l="l" t="t" r="r" b="b"/>
              <a:pathLst>
                <a:path w="869357" h="793595">
                  <a:moveTo>
                    <a:pt x="117272" y="0"/>
                  </a:moveTo>
                  <a:lnTo>
                    <a:pt x="752085" y="0"/>
                  </a:lnTo>
                  <a:cubicBezTo>
                    <a:pt x="816853" y="0"/>
                    <a:pt x="869357" y="52504"/>
                    <a:pt x="869357" y="117272"/>
                  </a:cubicBezTo>
                  <a:lnTo>
                    <a:pt x="869357" y="676323"/>
                  </a:lnTo>
                  <a:cubicBezTo>
                    <a:pt x="869357" y="707425"/>
                    <a:pt x="857002" y="737254"/>
                    <a:pt x="835009" y="759247"/>
                  </a:cubicBezTo>
                  <a:cubicBezTo>
                    <a:pt x="813016" y="781239"/>
                    <a:pt x="783188" y="793595"/>
                    <a:pt x="752085" y="793595"/>
                  </a:cubicBezTo>
                  <a:lnTo>
                    <a:pt x="117272" y="793595"/>
                  </a:lnTo>
                  <a:cubicBezTo>
                    <a:pt x="86169" y="793595"/>
                    <a:pt x="56341" y="781239"/>
                    <a:pt x="34348" y="759247"/>
                  </a:cubicBezTo>
                  <a:cubicBezTo>
                    <a:pt x="12355" y="737254"/>
                    <a:pt x="0" y="707425"/>
                    <a:pt x="0" y="676323"/>
                  </a:cubicBezTo>
                  <a:lnTo>
                    <a:pt x="0" y="117272"/>
                  </a:lnTo>
                  <a:cubicBezTo>
                    <a:pt x="0" y="86169"/>
                    <a:pt x="12355" y="56341"/>
                    <a:pt x="34348" y="34348"/>
                  </a:cubicBezTo>
                  <a:cubicBezTo>
                    <a:pt x="56341" y="12355"/>
                    <a:pt x="86169" y="0"/>
                    <a:pt x="117272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69357" cy="85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41381" y="2980004"/>
            <a:ext cx="3300840" cy="3013180"/>
            <a:chOff x="0" y="0"/>
            <a:chExt cx="869357" cy="7935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9357" cy="793595"/>
            </a:xfrm>
            <a:custGeom>
              <a:avLst/>
              <a:gdLst/>
              <a:ahLst/>
              <a:cxnLst/>
              <a:rect l="l" t="t" r="r" b="b"/>
              <a:pathLst>
                <a:path w="869357" h="793595">
                  <a:moveTo>
                    <a:pt x="117272" y="0"/>
                  </a:moveTo>
                  <a:lnTo>
                    <a:pt x="752085" y="0"/>
                  </a:lnTo>
                  <a:cubicBezTo>
                    <a:pt x="816853" y="0"/>
                    <a:pt x="869357" y="52504"/>
                    <a:pt x="869357" y="117272"/>
                  </a:cubicBezTo>
                  <a:lnTo>
                    <a:pt x="869357" y="676323"/>
                  </a:lnTo>
                  <a:cubicBezTo>
                    <a:pt x="869357" y="707425"/>
                    <a:pt x="857002" y="737254"/>
                    <a:pt x="835009" y="759247"/>
                  </a:cubicBezTo>
                  <a:cubicBezTo>
                    <a:pt x="813016" y="781239"/>
                    <a:pt x="783188" y="793595"/>
                    <a:pt x="752085" y="793595"/>
                  </a:cubicBezTo>
                  <a:lnTo>
                    <a:pt x="117272" y="793595"/>
                  </a:lnTo>
                  <a:cubicBezTo>
                    <a:pt x="86169" y="793595"/>
                    <a:pt x="56341" y="781239"/>
                    <a:pt x="34348" y="759247"/>
                  </a:cubicBezTo>
                  <a:cubicBezTo>
                    <a:pt x="12355" y="737254"/>
                    <a:pt x="0" y="707425"/>
                    <a:pt x="0" y="676323"/>
                  </a:cubicBezTo>
                  <a:lnTo>
                    <a:pt x="0" y="117272"/>
                  </a:lnTo>
                  <a:cubicBezTo>
                    <a:pt x="0" y="86169"/>
                    <a:pt x="12355" y="56341"/>
                    <a:pt x="34348" y="34348"/>
                  </a:cubicBezTo>
                  <a:cubicBezTo>
                    <a:pt x="56341" y="12355"/>
                    <a:pt x="86169" y="0"/>
                    <a:pt x="117272" y="0"/>
                  </a:cubicBezTo>
                  <a:close/>
                </a:path>
              </a:pathLst>
            </a:custGeom>
            <a:solidFill>
              <a:srgbClr val="5B5B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69357" cy="850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0262" y="3864009"/>
            <a:ext cx="5849736" cy="6278296"/>
            <a:chOff x="0" y="0"/>
            <a:chExt cx="1540671" cy="1653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0671" cy="1653543"/>
            </a:xfrm>
            <a:custGeom>
              <a:avLst/>
              <a:gdLst/>
              <a:ahLst/>
              <a:cxnLst/>
              <a:rect l="l" t="t" r="r" b="b"/>
              <a:pathLst>
                <a:path w="1540671" h="1653543">
                  <a:moveTo>
                    <a:pt x="66173" y="0"/>
                  </a:moveTo>
                  <a:lnTo>
                    <a:pt x="1474498" y="0"/>
                  </a:lnTo>
                  <a:cubicBezTo>
                    <a:pt x="1511044" y="0"/>
                    <a:pt x="1540671" y="29627"/>
                    <a:pt x="1540671" y="66173"/>
                  </a:cubicBezTo>
                  <a:lnTo>
                    <a:pt x="1540671" y="1587370"/>
                  </a:lnTo>
                  <a:cubicBezTo>
                    <a:pt x="1540671" y="1604920"/>
                    <a:pt x="1533699" y="1621751"/>
                    <a:pt x="1521290" y="1634161"/>
                  </a:cubicBezTo>
                  <a:cubicBezTo>
                    <a:pt x="1508880" y="1646571"/>
                    <a:pt x="1492048" y="1653543"/>
                    <a:pt x="1474498" y="1653543"/>
                  </a:cubicBezTo>
                  <a:lnTo>
                    <a:pt x="66173" y="1653543"/>
                  </a:lnTo>
                  <a:cubicBezTo>
                    <a:pt x="48623" y="1653543"/>
                    <a:pt x="31792" y="1646571"/>
                    <a:pt x="19382" y="1634161"/>
                  </a:cubicBezTo>
                  <a:cubicBezTo>
                    <a:pt x="6972" y="1621751"/>
                    <a:pt x="0" y="1604920"/>
                    <a:pt x="0" y="1587370"/>
                  </a:cubicBezTo>
                  <a:lnTo>
                    <a:pt x="0" y="66173"/>
                  </a:lnTo>
                  <a:cubicBezTo>
                    <a:pt x="0" y="48623"/>
                    <a:pt x="6972" y="31792"/>
                    <a:pt x="19382" y="19382"/>
                  </a:cubicBezTo>
                  <a:cubicBezTo>
                    <a:pt x="31792" y="6972"/>
                    <a:pt x="48623" y="0"/>
                    <a:pt x="66173" y="0"/>
                  </a:cubicBezTo>
                  <a:close/>
                </a:path>
              </a:pathLst>
            </a:custGeom>
            <a:solidFill>
              <a:srgbClr val="5B5B5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40671" cy="1710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7967106" y="2980004"/>
            <a:ext cx="602218" cy="602218"/>
          </a:xfrm>
          <a:custGeom>
            <a:avLst/>
            <a:gdLst/>
            <a:ahLst/>
            <a:cxnLst/>
            <a:rect l="l" t="t" r="r" b="b"/>
            <a:pathLst>
              <a:path w="602218" h="602218">
                <a:moveTo>
                  <a:pt x="0" y="0"/>
                </a:moveTo>
                <a:lnTo>
                  <a:pt x="602218" y="0"/>
                </a:lnTo>
                <a:lnTo>
                  <a:pt x="602218" y="602218"/>
                </a:lnTo>
                <a:lnTo>
                  <a:pt x="0" y="60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6607186" y="2980004"/>
            <a:ext cx="602218" cy="602218"/>
          </a:xfrm>
          <a:custGeom>
            <a:avLst/>
            <a:gdLst/>
            <a:ahLst/>
            <a:cxnLst/>
            <a:rect l="l" t="t" r="r" b="b"/>
            <a:pathLst>
              <a:path w="602218" h="602218">
                <a:moveTo>
                  <a:pt x="0" y="0"/>
                </a:moveTo>
                <a:lnTo>
                  <a:pt x="602218" y="0"/>
                </a:lnTo>
                <a:lnTo>
                  <a:pt x="602218" y="602218"/>
                </a:lnTo>
                <a:lnTo>
                  <a:pt x="0" y="60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9" name="Group 19"/>
          <p:cNvGrpSpPr/>
          <p:nvPr/>
        </p:nvGrpSpPr>
        <p:grpSpPr>
          <a:xfrm>
            <a:off x="848119" y="5215741"/>
            <a:ext cx="5474022" cy="4926564"/>
            <a:chOff x="0" y="0"/>
            <a:chExt cx="1075514" cy="9679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5514" cy="967951"/>
            </a:xfrm>
            <a:custGeom>
              <a:avLst/>
              <a:gdLst/>
              <a:ahLst/>
              <a:cxnLst/>
              <a:rect l="l" t="t" r="r" b="b"/>
              <a:pathLst>
                <a:path w="1075514" h="967951">
                  <a:moveTo>
                    <a:pt x="70715" y="0"/>
                  </a:moveTo>
                  <a:lnTo>
                    <a:pt x="1004799" y="0"/>
                  </a:lnTo>
                  <a:cubicBezTo>
                    <a:pt x="1023553" y="0"/>
                    <a:pt x="1041540" y="7450"/>
                    <a:pt x="1054802" y="20712"/>
                  </a:cubicBezTo>
                  <a:cubicBezTo>
                    <a:pt x="1068063" y="33974"/>
                    <a:pt x="1075514" y="51960"/>
                    <a:pt x="1075514" y="70715"/>
                  </a:cubicBezTo>
                  <a:lnTo>
                    <a:pt x="1075514" y="897236"/>
                  </a:lnTo>
                  <a:cubicBezTo>
                    <a:pt x="1075514" y="915991"/>
                    <a:pt x="1068063" y="933978"/>
                    <a:pt x="1054802" y="947239"/>
                  </a:cubicBezTo>
                  <a:cubicBezTo>
                    <a:pt x="1041540" y="960501"/>
                    <a:pt x="1023553" y="967951"/>
                    <a:pt x="1004799" y="967951"/>
                  </a:cubicBezTo>
                  <a:lnTo>
                    <a:pt x="70715" y="967951"/>
                  </a:lnTo>
                  <a:cubicBezTo>
                    <a:pt x="51960" y="967951"/>
                    <a:pt x="33974" y="960501"/>
                    <a:pt x="20712" y="947239"/>
                  </a:cubicBezTo>
                  <a:cubicBezTo>
                    <a:pt x="7450" y="933978"/>
                    <a:pt x="0" y="915991"/>
                    <a:pt x="0" y="897236"/>
                  </a:cubicBezTo>
                  <a:lnTo>
                    <a:pt x="0" y="70715"/>
                  </a:lnTo>
                  <a:cubicBezTo>
                    <a:pt x="0" y="51960"/>
                    <a:pt x="7450" y="33974"/>
                    <a:pt x="20712" y="20712"/>
                  </a:cubicBezTo>
                  <a:cubicBezTo>
                    <a:pt x="33974" y="7450"/>
                    <a:pt x="51960" y="0"/>
                    <a:pt x="70715" y="0"/>
                  </a:cubicBezTo>
                  <a:close/>
                </a:path>
              </a:pathLst>
            </a:custGeom>
            <a:blipFill>
              <a:blip r:embed="rId6"/>
              <a:stretch>
                <a:fillRect l="-40050" r="-3114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1057275"/>
            <a:ext cx="3700807" cy="103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45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Modelos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67106" y="8742557"/>
            <a:ext cx="9292194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799" b="1" spc="-18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SECURE YOUR FUTURE WITH SMART TECHNOLOGY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433817" y="4912997"/>
            <a:ext cx="2367417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999" b="1" spc="-259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Regressão Logística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24060" y="1942414"/>
            <a:ext cx="3972700" cy="103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spc="-454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Avaliados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505877" y="5174935"/>
            <a:ext cx="210130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999" b="1" spc="-259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XGBoost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41147" y="4162744"/>
            <a:ext cx="2101309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4500" b="1" spc="-292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VS.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82308" y="6958207"/>
            <a:ext cx="2985639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6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Simples e interpretável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63712" y="6958207"/>
            <a:ext cx="2985639" cy="89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6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Robusto e eficaz em desbalanceamento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7004" y="7639807"/>
            <a:ext cx="2704510" cy="2113620"/>
            <a:chOff x="0" y="0"/>
            <a:chExt cx="712299" cy="5566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299" cy="556674"/>
            </a:xfrm>
            <a:custGeom>
              <a:avLst/>
              <a:gdLst/>
              <a:ahLst/>
              <a:cxnLst/>
              <a:rect l="l" t="t" r="r" b="b"/>
              <a:pathLst>
                <a:path w="712299" h="556674">
                  <a:moveTo>
                    <a:pt x="143130" y="0"/>
                  </a:moveTo>
                  <a:lnTo>
                    <a:pt x="569169" y="0"/>
                  </a:lnTo>
                  <a:cubicBezTo>
                    <a:pt x="648217" y="0"/>
                    <a:pt x="712299" y="64081"/>
                    <a:pt x="712299" y="143130"/>
                  </a:cubicBezTo>
                  <a:lnTo>
                    <a:pt x="712299" y="413544"/>
                  </a:lnTo>
                  <a:cubicBezTo>
                    <a:pt x="712299" y="492592"/>
                    <a:pt x="648217" y="556674"/>
                    <a:pt x="569169" y="556674"/>
                  </a:cubicBezTo>
                  <a:lnTo>
                    <a:pt x="143130" y="556674"/>
                  </a:lnTo>
                  <a:cubicBezTo>
                    <a:pt x="64081" y="556674"/>
                    <a:pt x="0" y="492592"/>
                    <a:pt x="0" y="413544"/>
                  </a:cubicBezTo>
                  <a:lnTo>
                    <a:pt x="0" y="143130"/>
                  </a:lnTo>
                  <a:cubicBezTo>
                    <a:pt x="0" y="64081"/>
                    <a:pt x="64081" y="0"/>
                    <a:pt x="143130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12299" cy="61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22447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6" y="0"/>
                </a:lnTo>
                <a:lnTo>
                  <a:pt x="9643106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-180091" y="4760597"/>
            <a:ext cx="7109992" cy="1337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80"/>
              </a:lnSpc>
            </a:pPr>
            <a:r>
              <a:rPr lang="en-US" sz="9116" spc="-592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Resultados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14698"/>
            <a:ext cx="16230600" cy="4498275"/>
            <a:chOff x="0" y="0"/>
            <a:chExt cx="4274726" cy="11847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1184731"/>
            </a:xfrm>
            <a:custGeom>
              <a:avLst/>
              <a:gdLst/>
              <a:ahLst/>
              <a:cxnLst/>
              <a:rect l="l" t="t" r="r" b="b"/>
              <a:pathLst>
                <a:path w="4274726" h="1184731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160881"/>
                  </a:lnTo>
                  <a:cubicBezTo>
                    <a:pt x="4274726" y="1167206"/>
                    <a:pt x="4272213" y="1173273"/>
                    <a:pt x="4267741" y="1177745"/>
                  </a:cubicBezTo>
                  <a:cubicBezTo>
                    <a:pt x="4263268" y="1182218"/>
                    <a:pt x="4257201" y="1184731"/>
                    <a:pt x="4250876" y="1184731"/>
                  </a:cubicBezTo>
                  <a:lnTo>
                    <a:pt x="23850" y="1184731"/>
                  </a:lnTo>
                  <a:cubicBezTo>
                    <a:pt x="17524" y="1184731"/>
                    <a:pt x="11458" y="1182218"/>
                    <a:pt x="6985" y="1177745"/>
                  </a:cubicBezTo>
                  <a:cubicBezTo>
                    <a:pt x="2513" y="1173273"/>
                    <a:pt x="0" y="1167206"/>
                    <a:pt x="0" y="1160881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274726" cy="1241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7004" y="548377"/>
            <a:ext cx="15455460" cy="3830915"/>
            <a:chOff x="0" y="0"/>
            <a:chExt cx="2346512" cy="5816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6512" cy="581625"/>
            </a:xfrm>
            <a:custGeom>
              <a:avLst/>
              <a:gdLst/>
              <a:ahLst/>
              <a:cxnLst/>
              <a:rect l="l" t="t" r="r" b="b"/>
              <a:pathLst>
                <a:path w="2346512" h="581625">
                  <a:moveTo>
                    <a:pt x="25046" y="0"/>
                  </a:moveTo>
                  <a:lnTo>
                    <a:pt x="2321466" y="0"/>
                  </a:lnTo>
                  <a:cubicBezTo>
                    <a:pt x="2328109" y="0"/>
                    <a:pt x="2334479" y="2639"/>
                    <a:pt x="2339176" y="7336"/>
                  </a:cubicBezTo>
                  <a:cubicBezTo>
                    <a:pt x="2343873" y="12033"/>
                    <a:pt x="2346512" y="18403"/>
                    <a:pt x="2346512" y="25046"/>
                  </a:cubicBezTo>
                  <a:lnTo>
                    <a:pt x="2346512" y="556579"/>
                  </a:lnTo>
                  <a:cubicBezTo>
                    <a:pt x="2346512" y="570412"/>
                    <a:pt x="2335299" y="581625"/>
                    <a:pt x="2321466" y="581625"/>
                  </a:cubicBezTo>
                  <a:lnTo>
                    <a:pt x="25046" y="581625"/>
                  </a:lnTo>
                  <a:cubicBezTo>
                    <a:pt x="18403" y="581625"/>
                    <a:pt x="12033" y="578987"/>
                    <a:pt x="7336" y="574290"/>
                  </a:cubicBezTo>
                  <a:cubicBezTo>
                    <a:pt x="2639" y="569593"/>
                    <a:pt x="0" y="563222"/>
                    <a:pt x="0" y="556579"/>
                  </a:cubicBezTo>
                  <a:lnTo>
                    <a:pt x="0" y="25046"/>
                  </a:lnTo>
                  <a:cubicBezTo>
                    <a:pt x="0" y="18403"/>
                    <a:pt x="2639" y="12033"/>
                    <a:pt x="7336" y="7336"/>
                  </a:cubicBezTo>
                  <a:cubicBezTo>
                    <a:pt x="12033" y="2639"/>
                    <a:pt x="18403" y="0"/>
                    <a:pt x="25046" y="0"/>
                  </a:cubicBezTo>
                  <a:close/>
                </a:path>
              </a:pathLst>
            </a:custGeom>
            <a:blipFill>
              <a:blip r:embed="rId4"/>
              <a:stretch>
                <a:fillRect t="-46167" b="-10598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573842" y="6995282"/>
            <a:ext cx="11140316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22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Alta sensibilidade, mas muitos falsos positivos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32028" y="5796727"/>
            <a:ext cx="10348992" cy="134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14"/>
              </a:lnSpc>
            </a:pPr>
            <a:r>
              <a:rPr lang="en-US" sz="9148" spc="-5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Regressão Logística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405277" y="7639807"/>
            <a:ext cx="2704510" cy="2113620"/>
            <a:chOff x="0" y="0"/>
            <a:chExt cx="712299" cy="5566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2299" cy="556674"/>
            </a:xfrm>
            <a:custGeom>
              <a:avLst/>
              <a:gdLst/>
              <a:ahLst/>
              <a:cxnLst/>
              <a:rect l="l" t="t" r="r" b="b"/>
              <a:pathLst>
                <a:path w="712299" h="556674">
                  <a:moveTo>
                    <a:pt x="143130" y="0"/>
                  </a:moveTo>
                  <a:lnTo>
                    <a:pt x="569169" y="0"/>
                  </a:lnTo>
                  <a:cubicBezTo>
                    <a:pt x="648217" y="0"/>
                    <a:pt x="712299" y="64081"/>
                    <a:pt x="712299" y="143130"/>
                  </a:cubicBezTo>
                  <a:lnTo>
                    <a:pt x="712299" y="413544"/>
                  </a:lnTo>
                  <a:cubicBezTo>
                    <a:pt x="712299" y="492592"/>
                    <a:pt x="648217" y="556674"/>
                    <a:pt x="569169" y="556674"/>
                  </a:cubicBezTo>
                  <a:lnTo>
                    <a:pt x="143130" y="556674"/>
                  </a:lnTo>
                  <a:cubicBezTo>
                    <a:pt x="64081" y="556674"/>
                    <a:pt x="0" y="492592"/>
                    <a:pt x="0" y="413544"/>
                  </a:cubicBezTo>
                  <a:lnTo>
                    <a:pt x="0" y="143130"/>
                  </a:lnTo>
                  <a:cubicBezTo>
                    <a:pt x="0" y="64081"/>
                    <a:pt x="64081" y="0"/>
                    <a:pt x="143130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712299" cy="61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81855" y="7639807"/>
            <a:ext cx="2704510" cy="2113620"/>
            <a:chOff x="0" y="0"/>
            <a:chExt cx="712299" cy="55667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12299" cy="556674"/>
            </a:xfrm>
            <a:custGeom>
              <a:avLst/>
              <a:gdLst/>
              <a:ahLst/>
              <a:cxnLst/>
              <a:rect l="l" t="t" r="r" b="b"/>
              <a:pathLst>
                <a:path w="712299" h="556674">
                  <a:moveTo>
                    <a:pt x="143130" y="0"/>
                  </a:moveTo>
                  <a:lnTo>
                    <a:pt x="569169" y="0"/>
                  </a:lnTo>
                  <a:cubicBezTo>
                    <a:pt x="648217" y="0"/>
                    <a:pt x="712299" y="64081"/>
                    <a:pt x="712299" y="143130"/>
                  </a:cubicBezTo>
                  <a:lnTo>
                    <a:pt x="712299" y="413544"/>
                  </a:lnTo>
                  <a:cubicBezTo>
                    <a:pt x="712299" y="492592"/>
                    <a:pt x="648217" y="556674"/>
                    <a:pt x="569169" y="556674"/>
                  </a:cubicBezTo>
                  <a:lnTo>
                    <a:pt x="143130" y="556674"/>
                  </a:lnTo>
                  <a:cubicBezTo>
                    <a:pt x="64081" y="556674"/>
                    <a:pt x="0" y="492592"/>
                    <a:pt x="0" y="413544"/>
                  </a:cubicBezTo>
                  <a:lnTo>
                    <a:pt x="0" y="143130"/>
                  </a:lnTo>
                  <a:cubicBezTo>
                    <a:pt x="0" y="64081"/>
                    <a:pt x="64081" y="0"/>
                    <a:pt x="143130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712299" cy="61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876604" y="8236560"/>
            <a:ext cx="2515012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F1-SCORE : </a:t>
            </a:r>
          </a:p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10,19%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6156" y="8190840"/>
            <a:ext cx="2346205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PRECISÃO : </a:t>
            </a:r>
          </a:p>
          <a:p>
            <a:pPr algn="ctr">
              <a:lnSpc>
                <a:spcPts val="3675"/>
              </a:lnSpc>
            </a:pPr>
            <a:r>
              <a:rPr lang="en-US" sz="3500" b="1" spc="-227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5,40%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137955" y="7639807"/>
            <a:ext cx="2704510" cy="2113620"/>
            <a:chOff x="0" y="0"/>
            <a:chExt cx="712299" cy="55667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12299" cy="556674"/>
            </a:xfrm>
            <a:custGeom>
              <a:avLst/>
              <a:gdLst/>
              <a:ahLst/>
              <a:cxnLst/>
              <a:rect l="l" t="t" r="r" b="b"/>
              <a:pathLst>
                <a:path w="712299" h="556674">
                  <a:moveTo>
                    <a:pt x="143130" y="0"/>
                  </a:moveTo>
                  <a:lnTo>
                    <a:pt x="569169" y="0"/>
                  </a:lnTo>
                  <a:cubicBezTo>
                    <a:pt x="648217" y="0"/>
                    <a:pt x="712299" y="64081"/>
                    <a:pt x="712299" y="143130"/>
                  </a:cubicBezTo>
                  <a:lnTo>
                    <a:pt x="712299" y="413544"/>
                  </a:lnTo>
                  <a:cubicBezTo>
                    <a:pt x="712299" y="492592"/>
                    <a:pt x="648217" y="556674"/>
                    <a:pt x="569169" y="556674"/>
                  </a:cubicBezTo>
                  <a:lnTo>
                    <a:pt x="143130" y="556674"/>
                  </a:lnTo>
                  <a:cubicBezTo>
                    <a:pt x="64081" y="556674"/>
                    <a:pt x="0" y="492592"/>
                    <a:pt x="0" y="413544"/>
                  </a:cubicBezTo>
                  <a:lnTo>
                    <a:pt x="0" y="143130"/>
                  </a:lnTo>
                  <a:cubicBezTo>
                    <a:pt x="0" y="64081"/>
                    <a:pt x="64081" y="0"/>
                    <a:pt x="143130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712299" cy="61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232704" y="8221320"/>
            <a:ext cx="2515012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ACURÁCIA : </a:t>
            </a:r>
          </a:p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97,25%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763582" y="8190840"/>
            <a:ext cx="1987901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RECALL :</a:t>
            </a:r>
          </a:p>
          <a:p>
            <a:pPr algn="ctr">
              <a:lnSpc>
                <a:spcPts val="3675"/>
              </a:lnSpc>
            </a:pPr>
            <a:r>
              <a:rPr lang="en-US" sz="3500" b="1" spc="-227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90,45%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113" y="7738867"/>
            <a:ext cx="2704510" cy="2113620"/>
            <a:chOff x="0" y="0"/>
            <a:chExt cx="712299" cy="5566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299" cy="556674"/>
            </a:xfrm>
            <a:custGeom>
              <a:avLst/>
              <a:gdLst/>
              <a:ahLst/>
              <a:cxnLst/>
              <a:rect l="l" t="t" r="r" b="b"/>
              <a:pathLst>
                <a:path w="712299" h="556674">
                  <a:moveTo>
                    <a:pt x="143130" y="0"/>
                  </a:moveTo>
                  <a:lnTo>
                    <a:pt x="569169" y="0"/>
                  </a:lnTo>
                  <a:cubicBezTo>
                    <a:pt x="648217" y="0"/>
                    <a:pt x="712299" y="64081"/>
                    <a:pt x="712299" y="143130"/>
                  </a:cubicBezTo>
                  <a:lnTo>
                    <a:pt x="712299" y="413544"/>
                  </a:lnTo>
                  <a:cubicBezTo>
                    <a:pt x="712299" y="492592"/>
                    <a:pt x="648217" y="556674"/>
                    <a:pt x="569169" y="556674"/>
                  </a:cubicBezTo>
                  <a:lnTo>
                    <a:pt x="143130" y="556674"/>
                  </a:lnTo>
                  <a:cubicBezTo>
                    <a:pt x="64081" y="556674"/>
                    <a:pt x="0" y="492592"/>
                    <a:pt x="0" y="413544"/>
                  </a:cubicBezTo>
                  <a:lnTo>
                    <a:pt x="0" y="143130"/>
                  </a:lnTo>
                  <a:cubicBezTo>
                    <a:pt x="0" y="64081"/>
                    <a:pt x="64081" y="0"/>
                    <a:pt x="143130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12299" cy="61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322447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6" y="0"/>
                </a:lnTo>
                <a:lnTo>
                  <a:pt x="9643106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-180091" y="4760597"/>
            <a:ext cx="7109992" cy="1337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480"/>
              </a:lnSpc>
            </a:pPr>
            <a:r>
              <a:rPr lang="en-US" sz="9116" spc="-592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Resultados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214698"/>
            <a:ext cx="16230600" cy="4498275"/>
            <a:chOff x="0" y="0"/>
            <a:chExt cx="4274726" cy="11847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1184731"/>
            </a:xfrm>
            <a:custGeom>
              <a:avLst/>
              <a:gdLst/>
              <a:ahLst/>
              <a:cxnLst/>
              <a:rect l="l" t="t" r="r" b="b"/>
              <a:pathLst>
                <a:path w="4274726" h="1184731">
                  <a:moveTo>
                    <a:pt x="23850" y="0"/>
                  </a:moveTo>
                  <a:lnTo>
                    <a:pt x="4250876" y="0"/>
                  </a:lnTo>
                  <a:cubicBezTo>
                    <a:pt x="4257201" y="0"/>
                    <a:pt x="4263268" y="2513"/>
                    <a:pt x="4267741" y="6985"/>
                  </a:cubicBezTo>
                  <a:cubicBezTo>
                    <a:pt x="4272213" y="11458"/>
                    <a:pt x="4274726" y="17524"/>
                    <a:pt x="4274726" y="23850"/>
                  </a:cubicBezTo>
                  <a:lnTo>
                    <a:pt x="4274726" y="1160881"/>
                  </a:lnTo>
                  <a:cubicBezTo>
                    <a:pt x="4274726" y="1167206"/>
                    <a:pt x="4272213" y="1173273"/>
                    <a:pt x="4267741" y="1177745"/>
                  </a:cubicBezTo>
                  <a:cubicBezTo>
                    <a:pt x="4263268" y="1182218"/>
                    <a:pt x="4257201" y="1184731"/>
                    <a:pt x="4250876" y="1184731"/>
                  </a:cubicBezTo>
                  <a:lnTo>
                    <a:pt x="23850" y="1184731"/>
                  </a:lnTo>
                  <a:cubicBezTo>
                    <a:pt x="17524" y="1184731"/>
                    <a:pt x="11458" y="1182218"/>
                    <a:pt x="6985" y="1177745"/>
                  </a:cubicBezTo>
                  <a:cubicBezTo>
                    <a:pt x="2513" y="1173273"/>
                    <a:pt x="0" y="1167206"/>
                    <a:pt x="0" y="1160881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274726" cy="1241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7004" y="548377"/>
            <a:ext cx="15455460" cy="3830915"/>
            <a:chOff x="0" y="0"/>
            <a:chExt cx="2346512" cy="5816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46512" cy="581625"/>
            </a:xfrm>
            <a:custGeom>
              <a:avLst/>
              <a:gdLst/>
              <a:ahLst/>
              <a:cxnLst/>
              <a:rect l="l" t="t" r="r" b="b"/>
              <a:pathLst>
                <a:path w="2346512" h="581625">
                  <a:moveTo>
                    <a:pt x="25046" y="0"/>
                  </a:moveTo>
                  <a:lnTo>
                    <a:pt x="2321466" y="0"/>
                  </a:lnTo>
                  <a:cubicBezTo>
                    <a:pt x="2328109" y="0"/>
                    <a:pt x="2334479" y="2639"/>
                    <a:pt x="2339176" y="7336"/>
                  </a:cubicBezTo>
                  <a:cubicBezTo>
                    <a:pt x="2343873" y="12033"/>
                    <a:pt x="2346512" y="18403"/>
                    <a:pt x="2346512" y="25046"/>
                  </a:cubicBezTo>
                  <a:lnTo>
                    <a:pt x="2346512" y="556579"/>
                  </a:lnTo>
                  <a:cubicBezTo>
                    <a:pt x="2346512" y="570412"/>
                    <a:pt x="2335299" y="581625"/>
                    <a:pt x="2321466" y="581625"/>
                  </a:cubicBezTo>
                  <a:lnTo>
                    <a:pt x="25046" y="581625"/>
                  </a:lnTo>
                  <a:cubicBezTo>
                    <a:pt x="18403" y="581625"/>
                    <a:pt x="12033" y="578987"/>
                    <a:pt x="7336" y="574290"/>
                  </a:cubicBezTo>
                  <a:cubicBezTo>
                    <a:pt x="2639" y="569593"/>
                    <a:pt x="0" y="563222"/>
                    <a:pt x="0" y="556579"/>
                  </a:cubicBezTo>
                  <a:lnTo>
                    <a:pt x="0" y="25046"/>
                  </a:lnTo>
                  <a:cubicBezTo>
                    <a:pt x="0" y="18403"/>
                    <a:pt x="2639" y="12033"/>
                    <a:pt x="7336" y="7336"/>
                  </a:cubicBezTo>
                  <a:cubicBezTo>
                    <a:pt x="12033" y="2639"/>
                    <a:pt x="18403" y="0"/>
                    <a:pt x="25046" y="0"/>
                  </a:cubicBezTo>
                  <a:close/>
                </a:path>
              </a:pathLst>
            </a:custGeom>
            <a:blipFill>
              <a:blip r:embed="rId4"/>
              <a:stretch>
                <a:fillRect t="-46167" b="-10598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90417" y="8250067"/>
            <a:ext cx="1987901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RECALL :</a:t>
            </a:r>
          </a:p>
          <a:p>
            <a:pPr algn="ctr">
              <a:lnSpc>
                <a:spcPts val="3675"/>
              </a:lnSpc>
            </a:pPr>
            <a:r>
              <a:rPr lang="en-US" sz="3500" b="1" spc="-227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82,65%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10561" y="6783285"/>
            <a:ext cx="11140316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spc="-227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Equilíbrio entre as métricas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34985" y="5730052"/>
            <a:ext cx="10836534" cy="134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14"/>
              </a:lnSpc>
            </a:pPr>
            <a:r>
              <a:rPr lang="en-US" sz="9148" spc="-594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XGBOOST TUNADO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225392" y="7716667"/>
            <a:ext cx="2704510" cy="2113620"/>
            <a:chOff x="0" y="0"/>
            <a:chExt cx="712299" cy="5566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2299" cy="556674"/>
            </a:xfrm>
            <a:custGeom>
              <a:avLst/>
              <a:gdLst/>
              <a:ahLst/>
              <a:cxnLst/>
              <a:rect l="l" t="t" r="r" b="b"/>
              <a:pathLst>
                <a:path w="712299" h="556674">
                  <a:moveTo>
                    <a:pt x="143130" y="0"/>
                  </a:moveTo>
                  <a:lnTo>
                    <a:pt x="569169" y="0"/>
                  </a:lnTo>
                  <a:cubicBezTo>
                    <a:pt x="648217" y="0"/>
                    <a:pt x="712299" y="64081"/>
                    <a:pt x="712299" y="143130"/>
                  </a:cubicBezTo>
                  <a:lnTo>
                    <a:pt x="712299" y="413544"/>
                  </a:lnTo>
                  <a:cubicBezTo>
                    <a:pt x="712299" y="492592"/>
                    <a:pt x="648217" y="556674"/>
                    <a:pt x="569169" y="556674"/>
                  </a:cubicBezTo>
                  <a:lnTo>
                    <a:pt x="143130" y="556674"/>
                  </a:lnTo>
                  <a:cubicBezTo>
                    <a:pt x="64081" y="556674"/>
                    <a:pt x="0" y="492592"/>
                    <a:pt x="0" y="413544"/>
                  </a:cubicBezTo>
                  <a:lnTo>
                    <a:pt x="0" y="143130"/>
                  </a:lnTo>
                  <a:cubicBezTo>
                    <a:pt x="0" y="64081"/>
                    <a:pt x="64081" y="0"/>
                    <a:pt x="143130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712299" cy="61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215561" y="7668555"/>
            <a:ext cx="2704510" cy="2113620"/>
            <a:chOff x="0" y="0"/>
            <a:chExt cx="712299" cy="55667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2299" cy="556674"/>
            </a:xfrm>
            <a:custGeom>
              <a:avLst/>
              <a:gdLst/>
              <a:ahLst/>
              <a:cxnLst/>
              <a:rect l="l" t="t" r="r" b="b"/>
              <a:pathLst>
                <a:path w="712299" h="556674">
                  <a:moveTo>
                    <a:pt x="143130" y="0"/>
                  </a:moveTo>
                  <a:lnTo>
                    <a:pt x="569169" y="0"/>
                  </a:lnTo>
                  <a:cubicBezTo>
                    <a:pt x="648217" y="0"/>
                    <a:pt x="712299" y="64081"/>
                    <a:pt x="712299" y="143130"/>
                  </a:cubicBezTo>
                  <a:lnTo>
                    <a:pt x="712299" y="413544"/>
                  </a:lnTo>
                  <a:cubicBezTo>
                    <a:pt x="712299" y="492592"/>
                    <a:pt x="648217" y="556674"/>
                    <a:pt x="569169" y="556674"/>
                  </a:cubicBezTo>
                  <a:lnTo>
                    <a:pt x="143130" y="556674"/>
                  </a:lnTo>
                  <a:cubicBezTo>
                    <a:pt x="64081" y="556674"/>
                    <a:pt x="0" y="492592"/>
                    <a:pt x="0" y="413544"/>
                  </a:cubicBezTo>
                  <a:lnTo>
                    <a:pt x="0" y="143130"/>
                  </a:lnTo>
                  <a:cubicBezTo>
                    <a:pt x="0" y="64081"/>
                    <a:pt x="64081" y="0"/>
                    <a:pt x="143130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712299" cy="61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310310" y="8236560"/>
            <a:ext cx="2515012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ACURÁCIA : </a:t>
            </a:r>
          </a:p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99,93%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04544" y="8250067"/>
            <a:ext cx="2346205" cy="96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PRECISÃO : </a:t>
            </a:r>
          </a:p>
          <a:p>
            <a:pPr algn="ctr">
              <a:lnSpc>
                <a:spcPts val="3675"/>
              </a:lnSpc>
            </a:pPr>
            <a:r>
              <a:rPr lang="en-US" sz="3500" b="1" spc="-227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85,15%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720477" y="7738867"/>
            <a:ext cx="2704510" cy="2113620"/>
            <a:chOff x="0" y="0"/>
            <a:chExt cx="712299" cy="55667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12299" cy="556674"/>
            </a:xfrm>
            <a:custGeom>
              <a:avLst/>
              <a:gdLst/>
              <a:ahLst/>
              <a:cxnLst/>
              <a:rect l="l" t="t" r="r" b="b"/>
              <a:pathLst>
                <a:path w="712299" h="556674">
                  <a:moveTo>
                    <a:pt x="143130" y="0"/>
                  </a:moveTo>
                  <a:lnTo>
                    <a:pt x="569169" y="0"/>
                  </a:lnTo>
                  <a:cubicBezTo>
                    <a:pt x="648217" y="0"/>
                    <a:pt x="712299" y="64081"/>
                    <a:pt x="712299" y="143130"/>
                  </a:cubicBezTo>
                  <a:lnTo>
                    <a:pt x="712299" y="413544"/>
                  </a:lnTo>
                  <a:cubicBezTo>
                    <a:pt x="712299" y="492592"/>
                    <a:pt x="648217" y="556674"/>
                    <a:pt x="569169" y="556674"/>
                  </a:cubicBezTo>
                  <a:lnTo>
                    <a:pt x="143130" y="556674"/>
                  </a:lnTo>
                  <a:cubicBezTo>
                    <a:pt x="64081" y="556674"/>
                    <a:pt x="0" y="492592"/>
                    <a:pt x="0" y="413544"/>
                  </a:cubicBezTo>
                  <a:lnTo>
                    <a:pt x="0" y="143130"/>
                  </a:lnTo>
                  <a:cubicBezTo>
                    <a:pt x="0" y="64081"/>
                    <a:pt x="64081" y="0"/>
                    <a:pt x="143130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712299" cy="61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756128" y="7639807"/>
            <a:ext cx="2704510" cy="2113620"/>
            <a:chOff x="0" y="0"/>
            <a:chExt cx="712299" cy="55667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12299" cy="556674"/>
            </a:xfrm>
            <a:custGeom>
              <a:avLst/>
              <a:gdLst/>
              <a:ahLst/>
              <a:cxnLst/>
              <a:rect l="l" t="t" r="r" b="b"/>
              <a:pathLst>
                <a:path w="712299" h="556674">
                  <a:moveTo>
                    <a:pt x="143130" y="0"/>
                  </a:moveTo>
                  <a:lnTo>
                    <a:pt x="569169" y="0"/>
                  </a:lnTo>
                  <a:cubicBezTo>
                    <a:pt x="648217" y="0"/>
                    <a:pt x="712299" y="64081"/>
                    <a:pt x="712299" y="143130"/>
                  </a:cubicBezTo>
                  <a:lnTo>
                    <a:pt x="712299" y="413544"/>
                  </a:lnTo>
                  <a:cubicBezTo>
                    <a:pt x="712299" y="492592"/>
                    <a:pt x="648217" y="556674"/>
                    <a:pt x="569169" y="556674"/>
                  </a:cubicBezTo>
                  <a:lnTo>
                    <a:pt x="143130" y="556674"/>
                  </a:lnTo>
                  <a:cubicBezTo>
                    <a:pt x="64081" y="556674"/>
                    <a:pt x="0" y="492592"/>
                    <a:pt x="0" y="413544"/>
                  </a:cubicBezTo>
                  <a:lnTo>
                    <a:pt x="0" y="143130"/>
                  </a:lnTo>
                  <a:cubicBezTo>
                    <a:pt x="0" y="64081"/>
                    <a:pt x="64081" y="0"/>
                    <a:pt x="143130" y="0"/>
                  </a:cubicBezTo>
                  <a:close/>
                </a:path>
              </a:pathLst>
            </a:custGeom>
            <a:solidFill>
              <a:srgbClr val="C9FF7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712299" cy="61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850877" y="8236560"/>
            <a:ext cx="2515012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AUC-ROC : </a:t>
            </a:r>
          </a:p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0.98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15225" y="8313420"/>
            <a:ext cx="2515012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F1-SCORE : </a:t>
            </a:r>
          </a:p>
          <a:p>
            <a:pPr algn="ctr">
              <a:lnSpc>
                <a:spcPts val="3465"/>
              </a:lnSpc>
            </a:pPr>
            <a:r>
              <a:rPr lang="en-US" sz="3300" b="1" spc="-214">
                <a:solidFill>
                  <a:srgbClr val="191919"/>
                </a:solidFill>
                <a:latin typeface="Telegraf Bold"/>
                <a:ea typeface="Telegraf Bold"/>
                <a:cs typeface="Telegraf Bold"/>
                <a:sym typeface="Telegraf Bold"/>
              </a:rPr>
              <a:t>81%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2447" y="5465447"/>
            <a:ext cx="9643106" cy="9643106"/>
          </a:xfrm>
          <a:custGeom>
            <a:avLst/>
            <a:gdLst/>
            <a:ahLst/>
            <a:cxnLst/>
            <a:rect l="l" t="t" r="r" b="b"/>
            <a:pathLst>
              <a:path w="9643106" h="9643106">
                <a:moveTo>
                  <a:pt x="0" y="0"/>
                </a:moveTo>
                <a:lnTo>
                  <a:pt x="9643106" y="0"/>
                </a:lnTo>
                <a:lnTo>
                  <a:pt x="9643106" y="9643106"/>
                </a:lnTo>
                <a:lnTo>
                  <a:pt x="0" y="964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097511" y="1948991"/>
            <a:ext cx="10639534" cy="7032912"/>
          </a:xfrm>
          <a:custGeom>
            <a:avLst/>
            <a:gdLst/>
            <a:ahLst/>
            <a:cxnLst/>
            <a:rect l="l" t="t" r="r" b="b"/>
            <a:pathLst>
              <a:path w="10639534" h="7032912">
                <a:moveTo>
                  <a:pt x="0" y="0"/>
                </a:moveTo>
                <a:lnTo>
                  <a:pt x="10639534" y="0"/>
                </a:lnTo>
                <a:lnTo>
                  <a:pt x="10639534" y="7032912"/>
                </a:lnTo>
                <a:lnTo>
                  <a:pt x="0" y="7032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2581407" y="4137035"/>
            <a:ext cx="5849736" cy="97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6"/>
              </a:lnSpc>
            </a:pPr>
            <a:r>
              <a:rPr lang="en-US" sz="6650" spc="-432">
                <a:solidFill>
                  <a:srgbClr val="C9FF72"/>
                </a:solidFill>
                <a:latin typeface="Telegraf"/>
                <a:ea typeface="Telegraf"/>
                <a:cs typeface="Telegraf"/>
                <a:sym typeface="Telegraf"/>
              </a:rPr>
              <a:t>Holdout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130885"/>
            <a:ext cx="5849736" cy="97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6"/>
              </a:lnSpc>
            </a:pPr>
            <a:r>
              <a:rPr lang="en-US" sz="6650" spc="-432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Curva ROC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0115" y="5474972"/>
            <a:ext cx="27045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5"/>
              </a:lnSpc>
            </a:pPr>
            <a:r>
              <a:rPr lang="en-US" sz="3500" b="1" spc="-227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AUC : 0.9810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0115" y="6522153"/>
            <a:ext cx="6068321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-25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excelente capacidade de distinguir entre transações fraudulentas e legítimas</a:t>
            </a:r>
          </a:p>
          <a:p>
            <a:pPr algn="ctr">
              <a:lnSpc>
                <a:spcPts val="5599"/>
              </a:lnSpc>
            </a:pPr>
            <a:endParaRPr lang="en-US" sz="3999" spc="-259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286</Words>
  <Application>Microsoft Office PowerPoint</Application>
  <PresentationFormat>Personalizar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Telegraf</vt:lpstr>
      <vt:lpstr>Telegraf Bold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Trust Bank</dc:title>
  <cp:lastModifiedBy>Office</cp:lastModifiedBy>
  <cp:revision>3</cp:revision>
  <dcterms:created xsi:type="dcterms:W3CDTF">2006-08-16T00:00:00Z</dcterms:created>
  <dcterms:modified xsi:type="dcterms:W3CDTF">2025-08-02T15:40:48Z</dcterms:modified>
  <dc:identifier>DAGs0ELq1Pw</dc:identifier>
</cp:coreProperties>
</file>